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6"/>
  </p:notesMasterIdLst>
  <p:sldIdLst>
    <p:sldId id="362" r:id="rId2"/>
    <p:sldId id="355" r:id="rId3"/>
    <p:sldId id="257" r:id="rId4"/>
    <p:sldId id="360" r:id="rId5"/>
    <p:sldId id="361" r:id="rId6"/>
    <p:sldId id="335" r:id="rId7"/>
    <p:sldId id="258" r:id="rId8"/>
    <p:sldId id="259" r:id="rId9"/>
    <p:sldId id="260" r:id="rId10"/>
    <p:sldId id="261" r:id="rId11"/>
    <p:sldId id="262" r:id="rId12"/>
    <p:sldId id="336" r:id="rId13"/>
    <p:sldId id="337" r:id="rId14"/>
    <p:sldId id="263" r:id="rId15"/>
    <p:sldId id="339" r:id="rId16"/>
    <p:sldId id="340" r:id="rId17"/>
    <p:sldId id="341" r:id="rId18"/>
    <p:sldId id="342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5" r:id="rId29"/>
    <p:sldId id="344" r:id="rId30"/>
    <p:sldId id="345" r:id="rId31"/>
    <p:sldId id="277" r:id="rId32"/>
    <p:sldId id="278" r:id="rId33"/>
    <p:sldId id="347" r:id="rId34"/>
    <p:sldId id="279" r:id="rId35"/>
    <p:sldId id="280" r:id="rId36"/>
    <p:sldId id="281" r:id="rId37"/>
    <p:sldId id="348" r:id="rId38"/>
    <p:sldId id="346" r:id="rId39"/>
    <p:sldId id="282" r:id="rId40"/>
    <p:sldId id="283" r:id="rId41"/>
    <p:sldId id="284" r:id="rId42"/>
    <p:sldId id="287" r:id="rId43"/>
    <p:sldId id="288" r:id="rId44"/>
    <p:sldId id="289" r:id="rId45"/>
    <p:sldId id="349" r:id="rId46"/>
    <p:sldId id="290" r:id="rId47"/>
    <p:sldId id="350" r:id="rId48"/>
    <p:sldId id="291" r:id="rId49"/>
    <p:sldId id="292" r:id="rId50"/>
    <p:sldId id="293" r:id="rId51"/>
    <p:sldId id="294" r:id="rId52"/>
    <p:sldId id="296" r:id="rId53"/>
    <p:sldId id="295" r:id="rId54"/>
    <p:sldId id="297" r:id="rId55"/>
    <p:sldId id="298" r:id="rId56"/>
    <p:sldId id="299" r:id="rId57"/>
    <p:sldId id="351" r:id="rId58"/>
    <p:sldId id="300" r:id="rId59"/>
    <p:sldId id="352" r:id="rId60"/>
    <p:sldId id="302" r:id="rId61"/>
    <p:sldId id="303" r:id="rId62"/>
    <p:sldId id="305" r:id="rId63"/>
    <p:sldId id="306" r:id="rId64"/>
    <p:sldId id="307" r:id="rId65"/>
    <p:sldId id="311" r:id="rId66"/>
    <p:sldId id="314" r:id="rId67"/>
    <p:sldId id="315" r:id="rId68"/>
    <p:sldId id="316" r:id="rId69"/>
    <p:sldId id="318" r:id="rId70"/>
    <p:sldId id="319" r:id="rId71"/>
    <p:sldId id="320" r:id="rId72"/>
    <p:sldId id="323" r:id="rId73"/>
    <p:sldId id="324" r:id="rId74"/>
    <p:sldId id="353" r:id="rId75"/>
    <p:sldId id="325" r:id="rId76"/>
    <p:sldId id="326" r:id="rId77"/>
    <p:sldId id="354" r:id="rId78"/>
    <p:sldId id="327" r:id="rId79"/>
    <p:sldId id="328" r:id="rId80"/>
    <p:sldId id="329" r:id="rId81"/>
    <p:sldId id="330" r:id="rId82"/>
    <p:sldId id="332" r:id="rId83"/>
    <p:sldId id="333" r:id="rId84"/>
    <p:sldId id="35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82975" autoAdjust="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986F1-C22A-4CD4-9EF4-1AE230444AC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0892-F3D0-4075-9578-DEB172A62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1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27" y="4650641"/>
            <a:ext cx="1099476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5414165"/>
            <a:ext cx="10994760" cy="763526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5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94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07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5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10972800" cy="422421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2" y="374901"/>
            <a:ext cx="875508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4" y="1138426"/>
            <a:ext cx="8755085" cy="5039265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98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64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5"/>
            <a:ext cx="109728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6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730202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360065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173020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360065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03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5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1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28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96E2-D50B-4A65-BB7F-2CE3898CEFA3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323E-90F9-4E38-AAF9-F8ECC153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3084" y="3632886"/>
            <a:ext cx="10363200" cy="19688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Professor </a:t>
            </a:r>
            <a:r>
              <a:rPr lang="en-US" sz="3600" dirty="0" err="1" smtClean="0"/>
              <a:t>Quazi</a:t>
            </a:r>
            <a:r>
              <a:rPr lang="en-US" sz="3600" dirty="0" smtClean="0"/>
              <a:t> </a:t>
            </a:r>
            <a:r>
              <a:rPr lang="en-US" sz="3600" dirty="0" err="1" smtClean="0"/>
              <a:t>Tarikul</a:t>
            </a:r>
            <a:r>
              <a:rPr lang="en-US" sz="3600" dirty="0" smtClean="0"/>
              <a:t> Islam</a:t>
            </a:r>
            <a:br>
              <a:rPr lang="en-US" sz="3600" dirty="0" smtClean="0"/>
            </a:br>
            <a:r>
              <a:rPr lang="en-US" sz="3200" cap="none" dirty="0" smtClean="0"/>
              <a:t>Professor of Medicine</a:t>
            </a:r>
            <a:br>
              <a:rPr lang="en-US" sz="3200" cap="none" dirty="0" smtClean="0"/>
            </a:br>
            <a:r>
              <a:rPr lang="en-US" sz="3200" cap="none" dirty="0" smtClean="0"/>
              <a:t>Popular Medical College</a:t>
            </a:r>
            <a:br>
              <a:rPr lang="en-US" sz="3200" cap="none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63084" y="1614617"/>
            <a:ext cx="10363200" cy="10297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Dengue and Special Situations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901" y="378572"/>
            <a:ext cx="10972800" cy="610820"/>
          </a:xfrm>
        </p:spPr>
        <p:txBody>
          <a:bodyPr>
            <a:normAutofit fontScale="90000"/>
          </a:bodyPr>
          <a:lstStyle/>
          <a:p>
            <a:pPr algn="l"/>
            <a:r>
              <a:rPr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According to Group A-C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 </a:t>
            </a:r>
            <a:endParaRPr lang="en-US" sz="5000" dirty="0">
              <a:solidFill>
                <a:srgbClr val="002060"/>
              </a:solidFill>
            </a:endParaRPr>
          </a:p>
        </p:txBody>
      </p:sp>
      <p:pic>
        <p:nvPicPr>
          <p:cNvPr id="5" name="Picture 4" descr="ilustra_dengue_by_euzio-d2jri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3" y="1998617"/>
            <a:ext cx="7637172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91451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– A  (May be sent at home)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 criteria:</a:t>
            </a:r>
          </a:p>
          <a:p>
            <a:pPr marL="800100" lvl="2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who don’t have warning sign</a:t>
            </a:r>
          </a:p>
          <a:p>
            <a:pPr marL="800100" lvl="2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800100" lvl="2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able-</a:t>
            </a:r>
          </a:p>
          <a:p>
            <a:pPr marL="800100" lvl="2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tolerate adequate amount of ORAL fluids</a:t>
            </a:r>
          </a:p>
          <a:p>
            <a:pPr marL="800100" lvl="2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pass urine at least once in every 6 hours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54" y="314177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 (Laboratory test)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26" y="2122733"/>
            <a:ext cx="10972800" cy="42242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Blood Count (FBC)</a:t>
            </a: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(HCT)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54" y="301298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–A (Advice)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54" y="1749246"/>
            <a:ext cx="11584794" cy="42242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dequate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 rest</a:t>
            </a:r>
          </a:p>
          <a:p>
            <a:pPr algn="just"/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dequate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intake (&gt; 6 glasses for an average-sized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adult)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e.g. milk,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juice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caution with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patient), oral rehydration solution (ORS)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barley/rice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water/coconut water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Plain water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may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electrolyte imbalance</a:t>
            </a:r>
          </a:p>
          <a:p>
            <a:pPr algn="just"/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paracetamol (not more than 3 grams per day for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adults)</a:t>
            </a:r>
            <a:endParaRPr lang="en-US" sz="3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sponging</a:t>
            </a:r>
          </a:p>
          <a:p>
            <a:pPr algn="just"/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mosquito breeding places in and around the home </a:t>
            </a:r>
            <a:r>
              <a:rPr 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eliminate them</a:t>
            </a:r>
            <a:endParaRPr lang="en-US" sz="3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2" y="30181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–A (Advice –cont.)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will be advised to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avoid:</a:t>
            </a:r>
          </a:p>
          <a:p>
            <a:pPr marL="0" indent="0">
              <a:buNone/>
            </a:pP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Acetylsalicylic acid (aspirin),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mefenemic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, ibuprofen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other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NSAIDs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  <a:p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id1951113-v4-728px-Recognize-and-Treat-Dengue-Fever-Step-13-Versi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75" y="3861352"/>
            <a:ext cx="5294951" cy="25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9" y="378572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–A (Monitoring)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749246"/>
            <a:ext cx="11275206" cy="4224213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review for disease progression: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Decreasing WBC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Defervescence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Warning signs (until out of critical period)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Advice for immediate return to hospital if development of any warning signs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Written advice of management (home care card for dengue)</a:t>
            </a:r>
          </a:p>
        </p:txBody>
      </p:sp>
    </p:spTree>
    <p:extLst>
      <p:ext uri="{BB962C8B-B14F-4D97-AF65-F5344CB8AC3E}">
        <p14:creationId xmlns:p14="http://schemas.microsoft.com/office/powerpoint/2010/main" xmlns="" val="29780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72094"/>
            <a:ext cx="109728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Group-B (Hospital Care)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Criteria: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with any of the following features: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Co-existing conditions such as pregnancy, infancy, old aged, DM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Social circumstances such as living alone, living far from hospital.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existing warning signs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15-Home-Remedies-To-Cure-Dengue-Fev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737" y="4194494"/>
            <a:ext cx="5832259" cy="23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1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3" y="352813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-	B (Laboratory Test)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blood count (FBC)</a:t>
            </a: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Haematocrit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52814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 : Cont.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IV fluid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patient cannot have adequate oral fluid intake or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vomiting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 continues to rise 10%–20% despite oral rehydration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impending shock/shock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326129"/>
            <a:ext cx="7328079" cy="610820"/>
          </a:xfrm>
        </p:spPr>
        <p:txBody>
          <a:bodyPr>
            <a:normAutofit fontScale="90000"/>
          </a:bodyPr>
          <a:lstStyle/>
          <a:p>
            <a:pPr algn="ctr"/>
            <a:r>
              <a:rPr sz="4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 OF DENGUE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749246"/>
            <a:ext cx="11745533" cy="42242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NATIONAL GUIDELINES FOR CLINICAL MANAGEMENT OF DENGUE SYNDROME -2018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81004dengueguideline-1538654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24" y="3709115"/>
            <a:ext cx="6876191" cy="23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1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27056"/>
            <a:ext cx="11146417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 principles  of  Fluid  therapy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Crystalloids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1. 0.9%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(isotonic normal saline solution) (0.9%NS) (Preferable)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0.45% half strength normal saline solution (0.45%NS) (For children)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5% dextrose in lactated Ringer's solution (5%DRL)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5% dextrose in acetated Ringer's solution (5%DRA)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Hartman solution (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Preferable)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Dextran 40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Hemaceel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Plasma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Blood &amp; Blood Components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Human Albumin</a:t>
            </a:r>
          </a:p>
        </p:txBody>
      </p:sp>
    </p:spTree>
    <p:extLst>
      <p:ext uri="{BB962C8B-B14F-4D97-AF65-F5344CB8AC3E}">
        <p14:creationId xmlns:p14="http://schemas.microsoft.com/office/powerpoint/2010/main" xmlns="" val="24302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0" y="262661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–B ( Fluid consideration)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 crystalloid solutions should be used throughout the critical period except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young infants &lt;6 months of age in whom 0.45% sodium chloride may be used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Hyper-oncotic colloid solutions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&gt;300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such as dextran 40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starch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may be used in patients with massive plasma leakage, and those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responding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minimum volume of crystalloid.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-oncotic colloid solutions such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blood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blood component may not be as effective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volume of about maintenance +5% dehydration should be given to maintain “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adequate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intravascular volume and circulation.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fluid therapy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exceed 24 to 48 hours for those with shock. However, for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patients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 not have shock, the duration of intravenous fluid therapy may have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but not more than 60 to 72 hours. </a:t>
            </a:r>
          </a:p>
        </p:txBody>
      </p:sp>
    </p:spTree>
    <p:extLst>
      <p:ext uri="{BB962C8B-B14F-4D97-AF65-F5344CB8AC3E}">
        <p14:creationId xmlns:p14="http://schemas.microsoft.com/office/powerpoint/2010/main" xmlns="" val="27770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1" y="365692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B (Fluid Requirement)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requirement, both oral and intravenous, in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phase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 hours) is calculated as M+5% (maintenance +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deficit).</a:t>
            </a:r>
          </a:p>
          <a:p>
            <a:pPr marL="0" indent="0" algn="just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deficit is calculated as 50 ml/kg up to 50kg.</a:t>
            </a:r>
          </a:p>
        </p:txBody>
      </p:sp>
    </p:spTree>
    <p:extLst>
      <p:ext uri="{BB962C8B-B14F-4D97-AF65-F5344CB8AC3E}">
        <p14:creationId xmlns:p14="http://schemas.microsoft.com/office/powerpoint/2010/main" xmlns="" val="1369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-1"/>
            <a:ext cx="11758411" cy="256309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 for normal  maintenance  of intravenous  fluid  Infusion:</a:t>
            </a:r>
            <a:b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809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maintenance fluid per hour can be calculated on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following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formula*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(equivalent to Holliday - Segar formula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ml/kg/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first 10 kg body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+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ml/kg/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next 10 kg body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+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ml/kg/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subsequent kg body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1" y="365693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Management of Patients in Group B: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749246"/>
            <a:ext cx="11339600" cy="42242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fluid allowance (oral + IV) is about maintenance (for one day) +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 deficit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(oral and IV fluid together), to be administered over 48 hours.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child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weighing 20 kg, the deficit of 5% is 50 ml/kg x 20 = 1000 ml. The maintenance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1500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for one day. Hence, the total of M + 5% is 2500 ml. This volume is to be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over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hours in non shock patients.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IV replacement should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adjusted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rate of plasma loss, guided by the clinical condition,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urine output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levels.</a:t>
            </a:r>
          </a:p>
        </p:txBody>
      </p:sp>
    </p:spTree>
    <p:extLst>
      <p:ext uri="{BB962C8B-B14F-4D97-AF65-F5344CB8AC3E}">
        <p14:creationId xmlns:p14="http://schemas.microsoft.com/office/powerpoint/2010/main" xmlns="" val="3328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admitted patient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(Category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should be started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recommended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at a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1.5ml/kg/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40ml/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d/min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adults and should be given for 6 hours.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signs is stable, then the escalation of fluid is not needed and the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  rate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maintained for a period of 48 hours.</a:t>
            </a:r>
          </a:p>
        </p:txBody>
      </p:sp>
    </p:spTree>
    <p:extLst>
      <p:ext uri="{BB962C8B-B14F-4D97-AF65-F5344CB8AC3E}">
        <p14:creationId xmlns:p14="http://schemas.microsoft.com/office/powerpoint/2010/main" xmlns="" val="9283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patient started with 1.5ml/kg/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(adult 40ml/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6 hours doesn’t have stable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signs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adequate urine output, the fluid should be escalated to 3ml/kg/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80ml/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20 drops/min) for another 6 hours. This fluid can be escalated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5ml/kg/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(adult 120ml/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30d/min and then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7ml/kg/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adult 200ml/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50d/min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if every 6 hours doesn’t have stable vital sign or urine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monitor every 2 hours with special attention to vital signs,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output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respiratory signs and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 In 6 hours of escalation, if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become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regarding clinical parameters, the fluids can be gradually decline from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to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to 3 to 1.5 (ml/kg /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from stages where he was stable. But the fluids should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main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tained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always for at least 48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2264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1" y="352814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transfusion :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749246"/>
            <a:ext cx="11185054" cy="4224213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transfusion is not recommended for thrombocytopenia (no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prophylaxis platelet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which may be as follows:</a:t>
            </a:r>
          </a:p>
          <a:p>
            <a:pPr marL="800100" lvl="2" indent="0" algn="just"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Very severe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need urgent surgery</a:t>
            </a:r>
          </a:p>
          <a:p>
            <a:pPr marL="800100" lvl="2" indent="0" algn="just"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Clinical judgement of the treating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platelet concentrate is not available fresh whole blood may be transfused as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guidelines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under DHF management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2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12" y="365693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 C: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Criteria, Patient with any of the following features: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plasma leakage with shock or /and fluid accumulation with resp. distress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bleeding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organ impairment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metabolic dysfunction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3339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056"/>
            <a:ext cx="9131121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Case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lassification by Severity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611" y="2311400"/>
            <a:ext cx="10796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clinical guide uses three categories for case management: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1.Group –A ( mild)</a:t>
            </a:r>
          </a:p>
          <a:p>
            <a:pPr>
              <a:lnSpc>
                <a:spcPct val="150000"/>
              </a:lnSpc>
            </a:pPr>
            <a:r>
              <a:rPr lang="en-US" sz="3200" b="0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2.Group-</a:t>
            </a:r>
            <a:r>
              <a:rPr lang="en-US" sz="3200" b="0" i="0" u="none" strike="noStrik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(Moderate)</a:t>
            </a:r>
          </a:p>
          <a:p>
            <a:pPr>
              <a:lnSpc>
                <a:spcPct val="150000"/>
              </a:lnSpc>
            </a:pPr>
            <a:r>
              <a:rPr lang="en-US" sz="3200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Group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  (Severe)</a:t>
            </a:r>
            <a:endParaRPr lang="en-US" sz="3200" b="0" i="0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91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54" y="21114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 : Laboratory Test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blood count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organ function test as indicated 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152400"/>
            <a:ext cx="11273307" cy="491544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 :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goals of fluid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resuscitation: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6182"/>
            <a:ext cx="10972800" cy="397981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mproving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and peripheral circulation – i.e. decreasing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improving BP and pulse volume, warm and pink extremities,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refill time &lt; 2 seconds;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end-organ perfusion – i.e. achieving a stable conscious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(more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 or less restless), and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output ≥ 0.5 ml/kg/hour or decreasing metabolic acidosis.</a:t>
            </a:r>
          </a:p>
        </p:txBody>
      </p:sp>
    </p:spTree>
    <p:extLst>
      <p:ext uri="{BB962C8B-B14F-4D97-AF65-F5344CB8AC3E}">
        <p14:creationId xmlns:p14="http://schemas.microsoft.com/office/powerpoint/2010/main" xmlns="" val="4524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63" y="352814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C:Compensated shock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hypovolemic shock caused by plasma leakage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systemic vascular resistance, manifested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 narrowed  pulse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(systolic pressure is maintained with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diastolic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pressure, e.g. 100/90 mmHg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hypotension is present, one should suspect that severe bleeding,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often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concealed gastrointestinal bleeding, may have occurred 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to  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leakage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3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3" y="45584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C:Compensated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(Cont.)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cases of DSS will respond to 10 ml/kg in children or 300–500 ml in adults  over one hour or by bolus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that the rate of IV fluid be reduced as peripheral perfusion  improves; but it must be continued for a minimum duration of 24 hours and discontinued by 36 to 48 hours.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fluids will cause massive effusions due to the increased capillary permeability.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24180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2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2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Group-C: Decompensated Shock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DSS  +  profound hypotension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Preferably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group of patient need to mange in ICU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should be started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bolus 10-20 ml/kg crystalloids should be given within 15-30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9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9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Group-C: Decompensated 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Shock(Cont.)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vital signs and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improved, the fluid can be reduced from 10 ml/kg/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6ml/kg/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 hours, then from 6 to 3 ml/kg/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2-4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then 3 to 1.5 ml/kg/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another 2-4 hrs. Fluid should be discontinued after 24-48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is no clinical improvement after bolus crystalloids, check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HcT.If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raising(more than 45%, then the fluid should be changed to colloid at (10-20 ml/kg/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if there is improvement, then changes the fluid to crystalloids and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succesfully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as stated before. The highest dose of colloid will be 30 ml/kg/24 hour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1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8" y="365692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Shock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initial bolus crystalloids fluid does not have improvement in vitals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sign and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reduced, then suspect concealed bleeding and blood transfusion should be started immediately at 10ml/kg whole blood or packed RBC at 5ml/kg.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refractory hypotension, look for ABCS and IV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ionotropes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crystalloids as per requirement is to be continued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acidosis,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hyperosmolaror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ringers lactate should not be used</a:t>
            </a:r>
          </a:p>
          <a:p>
            <a:pPr algn="just"/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every hour is more important than platelet count during management.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8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739" y="288419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Dengue previous guideline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0738" y="1416676"/>
            <a:ext cx="11881007" cy="52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3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59" y="314177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stop intravenous fluid therapy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plasma leakage;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BP, pulse and peripheral perfusion;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ematocrit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in the presence of a good pulse volume;</a:t>
            </a:r>
          </a:p>
          <a:p>
            <a:pPr algn="just"/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pyrexia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the use of antipyretics) for more than 24–48 hours;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esolving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bowel/abdominal symptoms;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mproving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output.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intravenous fluid therapy beyond the 48 hours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will put the patient at risk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complications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thrombophlebitis</a:t>
            </a:r>
          </a:p>
        </p:txBody>
      </p:sp>
    </p:spTree>
    <p:extLst>
      <p:ext uri="{BB962C8B-B14F-4D97-AF65-F5344CB8AC3E}">
        <p14:creationId xmlns:p14="http://schemas.microsoft.com/office/powerpoint/2010/main" xmlns="" val="36353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152400"/>
            <a:ext cx="11299065" cy="89079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at risk of severe bleeding are those who:</a:t>
            </a:r>
            <a:b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9760"/>
            <a:ext cx="10972800" cy="4572000"/>
          </a:xfrm>
        </p:spPr>
        <p:txBody>
          <a:bodyPr>
            <a:normAutofit/>
          </a:bodyPr>
          <a:lstStyle/>
          <a:p>
            <a:pPr algn="just"/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profound/prolonged/refractory shock;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hypotensive shock and multi-organ failure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non-steroidal anti-inflammatory agents;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pre-existing peptic ulcer disease;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anticoagulant therapy;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form of trauma, including intramuscular injection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751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control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occur in the same patient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different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during the critical phase.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increased morbidity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 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critically ill adult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cause seizures, mental confusion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unexplained tachycardia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cases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resolve with appropriate (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isotonic, non-glucose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adequate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resuscitation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583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54" y="275541"/>
            <a:ext cx="10972800" cy="61082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Control –Cont.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is persistent, undiagnosed diabetes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   or impaired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tolerance should be considered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insulin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initiated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treated as an emergency with 0.1−0.5 g/kg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glucose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rather than with a glucose-containing resuscitation fluid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00" y="275541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 and acid-base imbalances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Hyponatremia(common)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isotonic solutions for resuscitation will prevent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this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Hyperkaliemia  --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observed in association with severe metabolic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acidosis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acute renal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injury. Appropriate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resuscitation will reverse the metabolic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acidosis   and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associated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hyperkaliemia.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Life-threatening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hyperkaliemia,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setting of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renal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should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managed with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Resonium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and infusions of calcium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gluconate and/or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insulin-dextrose.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therapy may have to be considered.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0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48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 and acid-base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imbalances(cont.)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Hypokalemia --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gastrointestinal fluid losses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the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stress-induced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 cortisol state; It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corrected with potassium supplements in the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parenteral fluids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calcium levels should be monitored and corrected when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quantities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blood have been transfused 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321972"/>
            <a:ext cx="11157397" cy="65682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084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Compensated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 is an early sign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hypovolemia and shock.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 due to tissue hypoxia and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 perfusion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of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 in dengue shock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shock and adequate fluid replacement will correct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metabolic acidosis. If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 remains uncorrected by this strategy, one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suspect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bleeding and check the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hematocrit.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whole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or fresh packed red cells urgently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7" y="339934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acidosis(cont.)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bicarbonate for metabolic acidosis caused by tissue hypoxia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for pH ≥ 7.10. Bicarbonate therapy is associated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sodium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fluid overload, an increase in lactate and pCO2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decrease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serum ionized calcium. A left shift in the oxy–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may aggravate the tissue hypoxia.</a:t>
            </a:r>
          </a:p>
          <a:p>
            <a:pPr algn="just"/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Hyperchloraemia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caused by the administration of large volumes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0.9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sodium chloride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If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chloride levels increase,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Hartmann’s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or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Ringer’s lactate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crystalloid. 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327056"/>
            <a:ext cx="11210812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Signs of recovery: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pulse, blood pressure and breathing rate.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temperature.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external or internal bleeding.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of appetite.</a:t>
            </a:r>
          </a:p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vomiting, no abdominal pain.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urinary output.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hematocrit at baseline level.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Convalescent confluent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petechial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 or itching,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extremities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6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00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Criteria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fever for at least 24 hours without the usage of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antipyretic drugs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days have lapsed after recovery from shock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general condition with improving appetite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baseline value or around 38 - 40 %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baseline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is not known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distress from pleural effusions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ascites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has risen above 50,000 /mm3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606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981" y="288419"/>
            <a:ext cx="11443126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Dengue fever in previous guideline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4980" y="1519708"/>
            <a:ext cx="11752219" cy="50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4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5" y="262662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Overloaded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fluid overload is inevitable in patients with severe plasma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leakage. Causes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excessive fluid overload are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xcessive and/or too rapid intravenous fluids during the critical phase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ncorrect use of hypotonic crystalloid solutions e.g. 0.45% sodium chloride solutions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nappropriate use of large volumes of intravenous fluids in patients with unrecognized severe bleeding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nappropriate transfusion of fresh-frozen plasma, platelet concentrates and cryoprecipitate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rolonged intravenous fluid therapy, i.e.,  &gt; 48 hours from the start of plasma leakage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o-morbid conditions such as congenital or ischemic heart disease, heart failure, chronic lung and renal diseases.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49" y="314177"/>
            <a:ext cx="10972800" cy="61082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Overloaded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fluid overload are: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apid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Suprasternal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in-drawing and intercostal recession (in children)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espiratory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distress, difficulty in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wheeze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crepitations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 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pleural effusions </a:t>
            </a:r>
            <a:r>
              <a:rPr lang="fr-F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ascites, persistent 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discomfort/pain/tenderness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should not be interpreted as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signs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shock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ncreased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jugular venous pressure (JVP)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ulmonary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(cough with pink or frothy sputum,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wheezing and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crepitations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cyanosis) – this may be mistaken as pulmonary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emorrhage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rreversible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uffy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 &amp; leg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0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7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Overloaded Patient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investigations needed are: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gas and lactate analysis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X-ray which shows cardiomegaly, pleural effusion, features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to exclude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and arrhythmia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Echocardiogram for assessment of left ventricular function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enzymes</a:t>
            </a:r>
          </a:p>
        </p:txBody>
      </p:sp>
    </p:spTree>
    <p:extLst>
      <p:ext uri="{BB962C8B-B14F-4D97-AF65-F5344CB8AC3E}">
        <p14:creationId xmlns:p14="http://schemas.microsoft.com/office/powerpoint/2010/main" xmlns="" val="35355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1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Overloaded Patient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fluid overload: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total intravenous fluid therapy and clinical course &amp; check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for ABCS.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hypotonic solutions should be stopped.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from crystalloid to colloid solutions as bolus fluids.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Dextran 40 is effective as 10 ml/kg bolus infusions, but the dose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restricted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30 ml/kg/day because of its renal effects.</a:t>
            </a:r>
          </a:p>
        </p:txBody>
      </p:sp>
    </p:spTree>
    <p:extLst>
      <p:ext uri="{BB962C8B-B14F-4D97-AF65-F5344CB8AC3E}">
        <p14:creationId xmlns:p14="http://schemas.microsoft.com/office/powerpoint/2010/main" xmlns="" val="34525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7" y="275540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Overloaded Patient 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late stage: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Furosemide may be administered if the patient has stable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is in shock, together with fluid overload 10 ml/kg/h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  (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dextran) should be given.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blood pressure is stable, usually within 10 to 30 minutes of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administer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1 mg/kg/dose of furosemide and continue with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infusion, dextran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infusion until completion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8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3" y="430087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encephalopathy: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DF/DHF patients present unusual manifestations with signs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symptoms of central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(CNS) involvement, such as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convulsion and/or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coma. This has generally been shown to be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encephalopathy, not encephalitis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may be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result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intracranial 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emorrhage or Occlusion associated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DIC or hyponatremia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patients with encephalopathy are reported to have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encephalopathy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principal treatment of encephalopathy is to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the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intracranial pressure (ICP). Radiological imaging of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brain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 scan or MRI) is recommended if available to rule out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intracranial hemorrhage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1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96" y="249783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encephalopathy: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3" y="1749246"/>
            <a:ext cx="11668259" cy="42242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airway oxygenation with oxygen therapy.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 measures:</a:t>
            </a:r>
          </a:p>
          <a:p>
            <a:pPr marL="0" indent="0" algn="just">
              <a:buNone/>
            </a:pP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IV fluid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ideally 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fluid should not be &gt;80% fluid maintenance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dminister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diuretic if indicated in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ositioning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 must be with the head up by 30 degrees.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arly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intubation to avoid hypercarbia and to protect the airway.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steroid to reduce ICP. Dexamethasone 0.15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mg/kg/dose IV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administered every 6–8 hours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3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8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encephalopathy (cont.):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ammonia production by the following measures: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 lactulose 5–10 ml every six hours for induction of osmotic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diarrhea.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 gets rid of bowel flora; it is not necessary if systemic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 are given.</a:t>
            </a:r>
          </a:p>
          <a:p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3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39934"/>
            <a:ext cx="1110778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encephalopathy:(cont.)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Blood sugar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acid-base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electrolyte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Anticonvulsants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given for control of seizures: phenobarbital,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Dilantin and diazepam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as indicated.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Transfuse blood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preferably freshly packed red cells, as indicated. Other blood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such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fresh frozen plasma may not be given because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fluid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overload may cause increased ICP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7" y="378571"/>
            <a:ext cx="10972800" cy="61082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encephalopathy:(cont.)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 antibiotic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may be indicated if there are suspected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superimposed   bacterial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H2-blockers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proton pump inhibitor may be given to alleviate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bleeding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plasmapheresis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hemodialysis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renal replacement therapy in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with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deterioration.</a:t>
            </a:r>
          </a:p>
          <a:p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2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Group A : Dengue Patient without warning sign.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Group B 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Patient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sign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Group C: Dengue Patient with critical phase of the disease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6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8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 Pitfalls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suspect dengue infection in febrile patients with a history of travel to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endemic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within 2 weeks of the onset of illness.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Failures to suspect, identify, and treat other possible diseases such as meningitis or malaria.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admit patients with signs and symptoms of intravascular volume loss for intravenous hydration.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administer appropriate fluids to patients with dengue hemorrhagic fever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dengue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syndrome (moderate and severe) in proper rate.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refer or transfer potentially critical or critical patients to better facility in time.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notify public health authorities about suspected cases of dengue infection.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124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7" y="288420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Notes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special concern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patients, particularly those with congestive heart failure, must not be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excessive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amounts of intravenous fluids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cases of vertical dengue transmission have been reported. Dengue should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suspected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pregnant patients with compatible clinical features. The potential for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neonate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born with signs and symptoms of dengue fever should be anticipated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6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7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Notes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Don’ts 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give aspirin or NSAID for the treatment of fever.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giving blood transfusion or platelet concentrate unless there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hemorrhage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bleeding, fall in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severe bleeding.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use antibiotics per see for dengue syndromes.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change the infusion rate of fluid rapidly or abruptly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rapidly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or rapidly slowing the infusion rate of fluids.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nasogastric tube to determine concealed bleeding or to stop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(by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lavage) is not recommended since it is hazardous.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IM injections.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tooth brushing in presence of gum bleeding.</a:t>
            </a:r>
          </a:p>
        </p:txBody>
      </p:sp>
    </p:spTree>
    <p:extLst>
      <p:ext uri="{BB962C8B-B14F-4D97-AF65-F5344CB8AC3E}">
        <p14:creationId xmlns:p14="http://schemas.microsoft.com/office/powerpoint/2010/main" xmlns="" val="6673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0" y="262662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Notes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Role of steroid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DHF pathogenesis is hypothesized to be immunologic that is tempting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immunomodulatory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for therapy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which is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steroid.</a:t>
            </a:r>
          </a:p>
          <a:p>
            <a:pPr algn="just"/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found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there is no beneficiary role of steroid rather it is harmful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not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in the management of DF or DHF .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common 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situations are as follows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labor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 patient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 patient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 Surgery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Liver Disease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Kidney Disease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diseases: Heart Failure, Ischemic Heart Disease, HTN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and Dengue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on steroid therapy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hypersensitivity and anaphylaxis</a:t>
            </a:r>
          </a:p>
        </p:txBody>
      </p:sp>
    </p:spTree>
    <p:extLst>
      <p:ext uri="{BB962C8B-B14F-4D97-AF65-F5344CB8AC3E}">
        <p14:creationId xmlns:p14="http://schemas.microsoft.com/office/powerpoint/2010/main" xmlns="" val="558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994"/>
            <a:ext cx="11681138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pregnant patients with DF/DHF close to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bleeding is at its highest during the period of plasma leakage (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phase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Unless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mothers life, avoid Lower uterine segment Caesarean Section (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LUCS) or induction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Critical (plasma leakage)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phase. </a:t>
            </a:r>
          </a:p>
          <a:p>
            <a:pPr lvl="1" indent="-342900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Obstetric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(such as amniocentesis or external cephalic version)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avoided during the illness.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obstetric procedures are to be undertaken,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platelet count above 50,000/mm3 Single donor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transfusion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preferred, if available. If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transfusion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(aphaeretic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platelet)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goes into spontaneous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critical phase take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to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vaginal tears by performing an episiotomy.</a:t>
            </a:r>
          </a:p>
          <a:p>
            <a:pPr marL="857250" lvl="1" indent="-457200"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case of fetal compromise priority should be given to the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mother’s life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decision making should involve the multidisciplinary team.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Counseling the family on the probable outcome is essential.</a:t>
            </a:r>
          </a:p>
        </p:txBody>
      </p:sp>
    </p:spTree>
    <p:extLst>
      <p:ext uri="{BB962C8B-B14F-4D97-AF65-F5344CB8AC3E}">
        <p14:creationId xmlns:p14="http://schemas.microsoft.com/office/powerpoint/2010/main" xmlns="" val="42055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5" y="288419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in management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10% of elderly dengue patients may have no complaints of fever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rate of acute renal failure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increased co-morbidities.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Ageing-related decline in cardiopulmonary function is another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consideration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fluid replacement and/or resuscitation in dengue illness.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such as congestive heart failure and acute pulmonary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assessments and adjustments of the fluid regime are required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to minimize such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8020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52400"/>
            <a:ext cx="11247549" cy="89078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in Chronic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Disease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may be decompensated in DHF who was well compensated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Dengue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episode.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DHF involves in hepatic enzyme elevation so critical patient care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LFT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done.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 CLD should be managed as non-infected patient.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concentrate &amp; fresh blood maybe required.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hospital where facilities are available.</a:t>
            </a:r>
          </a:p>
        </p:txBody>
      </p:sp>
    </p:spTree>
    <p:extLst>
      <p:ext uri="{BB962C8B-B14F-4D97-AF65-F5344CB8AC3E}">
        <p14:creationId xmlns:p14="http://schemas.microsoft.com/office/powerpoint/2010/main" xmlns="" val="6751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425003"/>
            <a:ext cx="11170276" cy="50227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in Chronic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Disease(CKD):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chronic Kidney disease (CKD) have a significantly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risk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severe dengue and mortality. The outcome correlates with the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warning signs of severe dengue are similar to those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CKD.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 and/or pleural effusion, and signs of plasma leakage in dengue,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uncommon findings in patients with CKD and fluid retention.</a:t>
            </a:r>
          </a:p>
        </p:txBody>
      </p:sp>
    </p:spTree>
    <p:extLst>
      <p:ext uri="{BB962C8B-B14F-4D97-AF65-F5344CB8AC3E}">
        <p14:creationId xmlns:p14="http://schemas.microsoft.com/office/powerpoint/2010/main" xmlns="" val="9758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7" y="288420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with Chronic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Disease(CKD):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fluid management: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window of fluid tolerance: Patients with CKD have limited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 tolerance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Frequent assessments of the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hemodynamic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fluid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adjustments are mandatory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output: The urine output should not be used as an indicator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intravascular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status because patients with CKD can have either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urine-output renal failure. Low urine output in CKD contributes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fluid overload whereas high urine output may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aggravate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hypovoleamia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effect of diuretics: Diuretics have a limited effect in CKD, making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patients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susceptible to fluid overload. Dialysis may be required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3" y="327056"/>
            <a:ext cx="109728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Signs: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749246"/>
            <a:ext cx="11275206" cy="42242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improvement or worsening of the situation just before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during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to afebrile phase or as the disease progresses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 vomiting.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abdominal pain.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Lethargy and/or restlessness, sudden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Bleeding: Epistaxis, black stool,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hematemesis,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menstrual bleeding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dark colored urine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(hemoglobinuria)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Giddiness.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Pale, cold and clammy hands and feet.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Less/no urine output for 4 – 6 hours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enlargement &gt; 2cm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&gt;20%</a:t>
            </a:r>
          </a:p>
        </p:txBody>
      </p:sp>
      <p:pic>
        <p:nvPicPr>
          <p:cNvPr id="4" name="Picture 3" descr="pi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818" y="4198026"/>
            <a:ext cx="523820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4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0" y="378571"/>
            <a:ext cx="1132053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Dengue with Chronic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Disease(CKD):cont.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base balance and electrolyte balance: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CKD are at risk of metabolic acidosis and electrolyte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 which will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worse during dengue shock.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persist after adequate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replacement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dialysis may be considered after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hemodynamic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is achieved .</a:t>
            </a:r>
          </a:p>
        </p:txBody>
      </p:sp>
    </p:spTree>
    <p:extLst>
      <p:ext uri="{BB962C8B-B14F-4D97-AF65-F5344CB8AC3E}">
        <p14:creationId xmlns:p14="http://schemas.microsoft.com/office/powerpoint/2010/main" xmlns="" val="3312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4" y="262662"/>
            <a:ext cx="11269015" cy="6108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with Chronic Kidney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(CKD) cont.: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dysfunction: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dysfunction, well recognized in CKD together with severe thrombocytopenia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coagulopathy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predispose the dengue patient to severe bleeding that may be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</a:p>
        </p:txBody>
      </p:sp>
    </p:spTree>
    <p:extLst>
      <p:ext uri="{BB962C8B-B14F-4D97-AF65-F5344CB8AC3E}">
        <p14:creationId xmlns:p14="http://schemas.microsoft.com/office/powerpoint/2010/main" xmlns="" val="31637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3" y="352814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 with Ischemic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Disease: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Aspirin/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avoided for certain days, until the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recovers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DHF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IHD are more prone to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dysrhythmia,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failure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-embolism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2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12" y="327056"/>
            <a:ext cx="10972800" cy="61082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with Hypertension (cont.):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chronic hypertension should be considered to be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hypotensive when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arterial pressure (MAP) declines by 40 mmHg from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baseline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if it still exceeds 60 mmHg. (For example, if the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MAP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110 mmHg, a MAP reading of 65 mmHg should be considered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significant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4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3" y="301298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with Hypertension (cont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ß-blockers, a common antihypertensive medication, cause bradycardia and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tachycardic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 in shock. The heart rate should not be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used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assessment of perfusion in patients on ß-blockers.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agents such as calcium channel blockers may cause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tachycardia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Tachycardia in these patients may not indicate hypovolemia.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the baseline heart rate before the dengue illness is helpful in 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haemodynamic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4496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75541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with Hypertension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10972800" cy="45614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hypotension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continuation of antihypertensive agents during the acute dengue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illness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evaluated carefully during the plasma leaking phase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BP lowering effects of these agents and diuretic therapy may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exacerbate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hypotension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 perfusion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intravascular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volume depletion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338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39935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and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Dengue: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osmotic diuresis and worsens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 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hypovolaemia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correcting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exacerbates the shock state</a:t>
            </a:r>
          </a:p>
          <a:p>
            <a:pPr algn="just"/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puts patients at risk of bacterial infection.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 ketoacidosis and hyperosmolar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9" y="314177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and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 K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etoacidosis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yperosmolar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yperglycemia:</a:t>
            </a:r>
          </a:p>
          <a:p>
            <a:pPr marL="0" indent="0" algn="just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 of diabetic ketoacidosis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hyperosmolar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(nausea, vomiting and abdominal pain) are similar to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warning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severe dengue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uncommon for dengue shock to be misdiagnosed as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 ketoacidosis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1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5" y="301298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and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occur in those patients taking oral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hypoglycemic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agents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long-acting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sulphonylurea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aggravated by severe hepatitis from dengue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hypoglycemic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such as metformin may aggravate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in dengue shock. These agents should be avoided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discontinued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dengue shock and also in those with severe hepatitis.</a:t>
            </a:r>
          </a:p>
        </p:txBody>
      </p:sp>
    </p:spTree>
    <p:extLst>
      <p:ext uri="{BB962C8B-B14F-4D97-AF65-F5344CB8AC3E}">
        <p14:creationId xmlns:p14="http://schemas.microsoft.com/office/powerpoint/2010/main" xmlns="" val="4283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60" y="236903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and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Dengue(Cont.)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10972800" cy="46129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has gastrointestinal disturbances, blood glucose should be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controlled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intravenous short-acting insulin during the dengue illness.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validated protocol for insulin dose adjustments to a target glucose level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of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150 mg/dl (8.3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should be used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should be monitored every 1–2hours until glucose values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rates are stable and then every 4 hours thereafter.</a:t>
            </a:r>
          </a:p>
        </p:txBody>
      </p:sp>
    </p:spTree>
    <p:extLst>
      <p:ext uri="{BB962C8B-B14F-4D97-AF65-F5344CB8AC3E}">
        <p14:creationId xmlns:p14="http://schemas.microsoft.com/office/powerpoint/2010/main" xmlns="" val="17319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8" y="391450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Co-existing conditions or risk factors: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with co - existing conditions or risk factors may need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monitoring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hospitalization even without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: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regnancy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nfancy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besity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iabetes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ypertension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enal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hronic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 diseases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certain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circumstances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(such as living alone, or living far from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health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without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 means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transport)</a:t>
            </a:r>
          </a:p>
        </p:txBody>
      </p:sp>
    </p:spTree>
    <p:extLst>
      <p:ext uri="{BB962C8B-B14F-4D97-AF65-F5344CB8AC3E}">
        <p14:creationId xmlns:p14="http://schemas.microsoft.com/office/powerpoint/2010/main" xmlns="" val="41910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11" y="288419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steroid therapy for other condition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steroid should not be abruptly stopped.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necessary,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dosage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given per IV route during the DS period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1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53" y="275541"/>
            <a:ext cx="1163631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PEARLs (Personal Experience &amp; Resource Listing)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PEARLs may help for taking some spot decision, these are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Leukocyte count has a very important prognostic guide in early phase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dengue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infection. Leucopenia &lt; 5000 cells/mm3 indicates that within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the patient will have no fever and he will be entering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not be done is as important as what should be done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done should not be overdone.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Hemorrhage during febrile phase signifies DF with unusual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hemorrhage and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not DHF. But hemorrhage without fever should be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critically assessed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DHF.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Multiplying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 by 3 is usually found to be around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level.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pallor signifies internal bleeding.</a:t>
            </a:r>
          </a:p>
        </p:txBody>
      </p:sp>
    </p:spTree>
    <p:extLst>
      <p:ext uri="{BB962C8B-B14F-4D97-AF65-F5344CB8AC3E}">
        <p14:creationId xmlns:p14="http://schemas.microsoft.com/office/powerpoint/2010/main" xmlns="" val="16826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5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whole blood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85" y="1749246"/>
            <a:ext cx="11256135" cy="422421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Hemoglobin level ≤ 5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Significant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&gt; 10% of total blood volume (TBV). TBV of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is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ml/kg.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Concealed bleeding manifested by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drop and unstable vital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in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spite of adequate volume replacement.</a:t>
            </a:r>
          </a:p>
          <a:p>
            <a:pPr algn="just"/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of whole fresh blood: </a:t>
            </a:r>
            <a:endParaRPr lang="en-US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ml/kg/dose at a time.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2.-Blood-Transfusion-if-Advised-e1316704963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18" y="4046199"/>
            <a:ext cx="4121056" cy="25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8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5" y="417208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platelet concentrate</a:t>
            </a:r>
            <a:b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observed that there is very limited role of platelet transfusion.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situation fresh whole blood transfusion is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sufficient.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required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special situation.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which may be as follows: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severe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Thrombocytopania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need urgent surgery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Clinical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treating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physcian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platelet concentrate is not available fresh whole blood may be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transfused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per guidelines given under DHF management.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363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6524"/>
            <a:ext cx="12192000" cy="55314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2" y="327056"/>
            <a:ext cx="10972800" cy="61082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 Group  C: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749246"/>
            <a:ext cx="11603865" cy="4224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 plasma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leading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dengue  shock  and/or  fluid accumulation with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distress.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 organ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 (hepatic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damage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renal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impairment) Myocarditis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cardiomyopathy, encephalopathy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encephalitis.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(metabolic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acidosis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severe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Hypocalcaemia etc.).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8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3056</Template>
  <TotalTime>772</TotalTime>
  <Words>5032</Words>
  <Application>Microsoft Office PowerPoint</Application>
  <PresentationFormat>Custom</PresentationFormat>
  <Paragraphs>473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3056</vt:lpstr>
      <vt:lpstr>Professor Quazi Tarikul Islam Professor of Medicine Popular Medical College </vt:lpstr>
      <vt:lpstr>MANAGEMENT  OF DENGUE</vt:lpstr>
      <vt:lpstr>Dengue Case Classification by Severity</vt:lpstr>
      <vt:lpstr>Classification of Dengue previous guideline</vt:lpstr>
      <vt:lpstr>Classification of Dengue fever in previous guideline</vt:lpstr>
      <vt:lpstr>Slide 6</vt:lpstr>
      <vt:lpstr>Warning Signs:</vt:lpstr>
      <vt:lpstr> Co-existing conditions or risk factors:</vt:lpstr>
      <vt:lpstr>Patients  Group  C:</vt:lpstr>
      <vt:lpstr>Slide 10</vt:lpstr>
      <vt:lpstr>Treatment According to Group A-C</vt:lpstr>
      <vt:lpstr>Group – A  (May be sent at home)</vt:lpstr>
      <vt:lpstr>Group-A (Laboratory test)</vt:lpstr>
      <vt:lpstr>GROUP –A (Advice)</vt:lpstr>
      <vt:lpstr>Group –A (Advice –cont.)</vt:lpstr>
      <vt:lpstr>Group –A (Monitoring)</vt:lpstr>
      <vt:lpstr>Group-B (Hospital Care)</vt:lpstr>
      <vt:lpstr>Group - B (Laboratory Test)</vt:lpstr>
      <vt:lpstr>Group B : Cont.</vt:lpstr>
      <vt:lpstr>General  principles  of  Fluid  therapy</vt:lpstr>
      <vt:lpstr>Group –B ( Fluid consideration)</vt:lpstr>
      <vt:lpstr>Group- B (Fluid Requirement)</vt:lpstr>
      <vt:lpstr>Calculations  for normal  maintenance  of intravenous  fluid  Infusion: </vt:lpstr>
      <vt:lpstr>Fluid Management of Patients in Group B:</vt:lpstr>
      <vt:lpstr>Slide 25</vt:lpstr>
      <vt:lpstr>Slide 26</vt:lpstr>
      <vt:lpstr>Slide 27</vt:lpstr>
      <vt:lpstr>Platelet transfusion :</vt:lpstr>
      <vt:lpstr>Group  C:</vt:lpstr>
      <vt:lpstr>Group C : Laboratory Test</vt:lpstr>
      <vt:lpstr>  Group C :The goals of fluid resuscitation: </vt:lpstr>
      <vt:lpstr>Group C:Compensated shock</vt:lpstr>
      <vt:lpstr>Group C:Compensated shock (Cont.)</vt:lpstr>
      <vt:lpstr>Slide 34</vt:lpstr>
      <vt:lpstr>Slide 35</vt:lpstr>
      <vt:lpstr>Group-C: Decompensated Shock</vt:lpstr>
      <vt:lpstr>Group-C: Decompensated Shock(Cont.)</vt:lpstr>
      <vt:lpstr>Group C : Decompensated  Shock</vt:lpstr>
      <vt:lpstr>Slide 39</vt:lpstr>
      <vt:lpstr>When to stop intravenous fluid therapy</vt:lpstr>
      <vt:lpstr> Patients at risk of severe bleeding are those who: </vt:lpstr>
      <vt:lpstr>Glucose control</vt:lpstr>
      <vt:lpstr>Glucose Control –Cont.</vt:lpstr>
      <vt:lpstr>Electrolyte and acid-base imbalances</vt:lpstr>
      <vt:lpstr>Electrolyte and acid-base imbalances(cont.)</vt:lpstr>
      <vt:lpstr>Metabolic acidosis </vt:lpstr>
      <vt:lpstr>Metabolic acidosis(cont.)</vt:lpstr>
      <vt:lpstr>   Signs of recovery:</vt:lpstr>
      <vt:lpstr>Discharge Criteria </vt:lpstr>
      <vt:lpstr>Fluid Overloaded Patient</vt:lpstr>
      <vt:lpstr>Fluid Overloaded Patient (cont.)</vt:lpstr>
      <vt:lpstr>Fluid Overloaded Patient (cont.)</vt:lpstr>
      <vt:lpstr>Fluid Overloaded Patient (cont.)</vt:lpstr>
      <vt:lpstr>Fluid Overloaded Patient (cont.)</vt:lpstr>
      <vt:lpstr>Management of encephalopathy: </vt:lpstr>
      <vt:lpstr>Management of encephalopathy:</vt:lpstr>
      <vt:lpstr>Management of encephalopathy (cont.):</vt:lpstr>
      <vt:lpstr>Management of encephalopathy:(cont.)</vt:lpstr>
      <vt:lpstr>Management of encephalopathy:(cont.)</vt:lpstr>
      <vt:lpstr>Some Important Notes: Pitfalls</vt:lpstr>
      <vt:lpstr>Some Important Notes: special concern</vt:lpstr>
      <vt:lpstr>Some Important Notes: Don’ts </vt:lpstr>
      <vt:lpstr>Some Important Notes: Role of steroid</vt:lpstr>
      <vt:lpstr>Slide 64</vt:lpstr>
      <vt:lpstr> Management of pregnant patients with DF/DHF close to delivery</vt:lpstr>
      <vt:lpstr>Dengue in the elderly</vt:lpstr>
      <vt:lpstr> Dengue in Chronic Liver Disease </vt:lpstr>
      <vt:lpstr> Dengue in Chronic Kidney Disease(CKD):  </vt:lpstr>
      <vt:lpstr> Dengue with Chronic Kidney Disease(CKD): </vt:lpstr>
      <vt:lpstr>  Dengue with Chronic Kidney Disease(CKD):cont. </vt:lpstr>
      <vt:lpstr>Dengue with Chronic Kidney Disease (CKD) cont.:</vt:lpstr>
      <vt:lpstr> Dengue  with Ischemic Heart Disease: </vt:lpstr>
      <vt:lpstr>Dengue with Hypertension (cont.):</vt:lpstr>
      <vt:lpstr>Dengue with Hypertension (cont.):</vt:lpstr>
      <vt:lpstr>Dengue with Hypertension (cont.)</vt:lpstr>
      <vt:lpstr>Diabetes Mellitus and Dengue:</vt:lpstr>
      <vt:lpstr>Diabetes Mellitus and Dengue(Cont.)</vt:lpstr>
      <vt:lpstr>Diabetes Mellitus and Dengue (Cont.)</vt:lpstr>
      <vt:lpstr>Diabetes Mellitus and Dengue(Cont.)</vt:lpstr>
      <vt:lpstr> Patient on steroid therapy for other condition </vt:lpstr>
      <vt:lpstr> PEARLs (Personal Experience &amp; Resource Listing) </vt:lpstr>
      <vt:lpstr> Indications for whole blood </vt:lpstr>
      <vt:lpstr> Indication for platelet concentrate </vt:lpstr>
      <vt:lpstr>Slide 84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Case Management</dc:title>
  <dc:creator>ASUS</dc:creator>
  <cp:lastModifiedBy>user</cp:lastModifiedBy>
  <cp:revision>150</cp:revision>
  <dcterms:created xsi:type="dcterms:W3CDTF">2018-11-12T04:29:51Z</dcterms:created>
  <dcterms:modified xsi:type="dcterms:W3CDTF">2019-05-25T14:32:22Z</dcterms:modified>
</cp:coreProperties>
</file>